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256" r:id="rId2"/>
    <p:sldId id="531" r:id="rId3"/>
    <p:sldId id="462" r:id="rId4"/>
    <p:sldId id="460" r:id="rId5"/>
    <p:sldId id="464" r:id="rId6"/>
    <p:sldId id="465" r:id="rId7"/>
    <p:sldId id="532" r:id="rId8"/>
    <p:sldId id="466" r:id="rId9"/>
    <p:sldId id="467" r:id="rId10"/>
    <p:sldId id="468" r:id="rId11"/>
    <p:sldId id="469" r:id="rId12"/>
    <p:sldId id="470" r:id="rId13"/>
    <p:sldId id="524" r:id="rId14"/>
    <p:sldId id="471" r:id="rId15"/>
    <p:sldId id="472" r:id="rId16"/>
    <p:sldId id="473" r:id="rId17"/>
    <p:sldId id="474" r:id="rId18"/>
    <p:sldId id="475" r:id="rId19"/>
    <p:sldId id="476" r:id="rId20"/>
    <p:sldId id="477" r:id="rId21"/>
    <p:sldId id="482" r:id="rId22"/>
    <p:sldId id="483" r:id="rId23"/>
    <p:sldId id="484" r:id="rId24"/>
    <p:sldId id="485" r:id="rId25"/>
    <p:sldId id="486" r:id="rId26"/>
    <p:sldId id="487" r:id="rId27"/>
    <p:sldId id="488" r:id="rId28"/>
    <p:sldId id="517" r:id="rId29"/>
    <p:sldId id="489" r:id="rId30"/>
    <p:sldId id="518" r:id="rId31"/>
    <p:sldId id="490" r:id="rId32"/>
    <p:sldId id="533" r:id="rId33"/>
    <p:sldId id="499" r:id="rId34"/>
    <p:sldId id="525" r:id="rId35"/>
    <p:sldId id="500" r:id="rId36"/>
    <p:sldId id="501" r:id="rId37"/>
    <p:sldId id="502" r:id="rId38"/>
    <p:sldId id="503" r:id="rId39"/>
    <p:sldId id="504" r:id="rId40"/>
    <p:sldId id="505" r:id="rId41"/>
    <p:sldId id="526" r:id="rId42"/>
    <p:sldId id="506" r:id="rId43"/>
    <p:sldId id="507" r:id="rId44"/>
    <p:sldId id="508" r:id="rId45"/>
    <p:sldId id="509" r:id="rId46"/>
    <p:sldId id="510" r:id="rId47"/>
    <p:sldId id="520" r:id="rId48"/>
    <p:sldId id="519" r:id="rId49"/>
    <p:sldId id="511" r:id="rId50"/>
    <p:sldId id="527" r:id="rId51"/>
    <p:sldId id="534" r:id="rId52"/>
    <p:sldId id="521" r:id="rId53"/>
    <p:sldId id="512" r:id="rId54"/>
    <p:sldId id="522" r:id="rId55"/>
    <p:sldId id="523" r:id="rId56"/>
    <p:sldId id="513" r:id="rId57"/>
    <p:sldId id="528" r:id="rId58"/>
    <p:sldId id="514" r:id="rId59"/>
    <p:sldId id="515" r:id="rId60"/>
    <p:sldId id="516" r:id="rId61"/>
    <p:sldId id="530" r:id="rId62"/>
  </p:sldIdLst>
  <p:sldSz cx="9144000" cy="6858000" type="screen4x3"/>
  <p:notesSz cx="6896100" cy="10033000"/>
  <p:custDataLst>
    <p:tags r:id="rId6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E9E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099" autoAdjust="0"/>
    <p:restoredTop sz="94660"/>
  </p:normalViewPr>
  <p:slideViewPr>
    <p:cSldViewPr>
      <p:cViewPr varScale="1">
        <p:scale>
          <a:sx n="92" d="100"/>
          <a:sy n="92" d="100"/>
        </p:scale>
        <p:origin x="-55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06194" y="0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/>
          <a:lstStyle>
            <a:lvl1pPr algn="r">
              <a:defRPr sz="1300"/>
            </a:lvl1pPr>
          </a:lstStyle>
          <a:p>
            <a:fld id="{C43C1F7B-B656-4688-BE95-A44E9060F31C}" type="datetimeFigureOut">
              <a:rPr lang="en-US" smtClean="0"/>
              <a:pPr/>
              <a:t>12/12/2013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29609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06194" y="9529609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 anchor="b"/>
          <a:lstStyle>
            <a:lvl1pPr algn="r">
              <a:defRPr sz="1300"/>
            </a:lvl1pPr>
          </a:lstStyle>
          <a:p>
            <a:fld id="{820334AF-E2AC-4DFD-ABEC-40D3805BD0E1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6194" y="0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/>
          <a:lstStyle>
            <a:lvl1pPr algn="r">
              <a:defRPr sz="1300"/>
            </a:lvl1pPr>
          </a:lstStyle>
          <a:p>
            <a:fld id="{7284CDAC-ACD1-4943-9118-05D26BC373AD}" type="datetimeFigureOut">
              <a:rPr lang="en-CA" smtClean="0"/>
              <a:pPr/>
              <a:t>12/12/2013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752475"/>
            <a:ext cx="5016500" cy="3762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726" tIns="48363" rIns="96726" bIns="48363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9610" y="4765675"/>
            <a:ext cx="5516880" cy="4514850"/>
          </a:xfrm>
          <a:prstGeom prst="rect">
            <a:avLst/>
          </a:prstGeom>
        </p:spPr>
        <p:txBody>
          <a:bodyPr vert="horz" lIns="96726" tIns="48363" rIns="96726" bIns="48363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29609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6194" y="9529609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 anchor="b"/>
          <a:lstStyle>
            <a:lvl1pPr algn="r">
              <a:defRPr sz="1300"/>
            </a:lvl1pPr>
          </a:lstStyle>
          <a:p>
            <a:fld id="{EA06EB27-61DC-41F3-9EAF-0FE44ABD7553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77B3-A994-49DF-A53F-7FC77A8B7443}" type="datetime1">
              <a:rPr lang="en-CA" smtClean="0"/>
              <a:pPr/>
              <a:t>12/12/2013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3E8B-C05F-4B82-AA83-B8DEC7D9A80B}" type="datetime1">
              <a:rPr lang="en-CA" smtClean="0"/>
              <a:pPr/>
              <a:t>12/12/2013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AB48-3A78-4F92-918C-3EF755977BAB}" type="datetime1">
              <a:rPr lang="en-CA" smtClean="0"/>
              <a:pPr/>
              <a:t>12/12/2013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D3A0-7500-4968-9241-392FE010D33B}" type="datetime1">
              <a:rPr lang="en-CA" smtClean="0"/>
              <a:pPr/>
              <a:t>12/12/2013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9B63-D6FB-469B-9450-2D1C8B32E384}" type="datetime1">
              <a:rPr lang="en-CA" smtClean="0"/>
              <a:pPr/>
              <a:t>12/12/2013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135C3-4C7E-4CBB-B4CD-0BEC0E5E3741}" type="datetime1">
              <a:rPr lang="en-CA" smtClean="0"/>
              <a:pPr/>
              <a:t>12/12/2013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60421-A1EB-4633-8CE5-90973653AF94}" type="datetime1">
              <a:rPr lang="en-CA" smtClean="0"/>
              <a:pPr/>
              <a:t>12/12/2013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525DB-2019-4632-8C0A-6E4995E5149C}" type="datetime1">
              <a:rPr lang="en-CA" smtClean="0"/>
              <a:pPr/>
              <a:t>12/12/2013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9B2C-431C-4CCD-BFDD-189CF353999F}" type="datetime1">
              <a:rPr lang="en-CA" smtClean="0"/>
              <a:pPr/>
              <a:t>12/12/2013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85B9-749B-4E4C-A95F-AE6044FE9757}" type="datetime1">
              <a:rPr lang="en-CA" smtClean="0"/>
              <a:pPr/>
              <a:t>12/12/2013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9657A-EF48-41A3-91A1-6A555F4FA245}" type="datetime1">
              <a:rPr lang="en-CA" smtClean="0"/>
              <a:pPr/>
              <a:t>12/12/2013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F460-3ECD-417A-ACDC-6D120A1AC9B0}" type="datetime1">
              <a:rPr lang="en-CA" smtClean="0"/>
              <a:pPr/>
              <a:t>12/12/2013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Computer vision: models, learning and inference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 smtClean="0"/>
              <a:t>Chapter 19 </a:t>
            </a:r>
          </a:p>
          <a:p>
            <a:r>
              <a:rPr lang="en-CA" dirty="0" smtClean="0"/>
              <a:t>Temporal models</a:t>
            </a:r>
          </a:p>
          <a:p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Recursive Estimation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611560" y="1484784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/>
              <a:t>Time 1</a:t>
            </a:r>
            <a:endParaRPr lang="en-CA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3212976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/>
              <a:t>Time 2</a:t>
            </a:r>
            <a:endParaRPr lang="en-CA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11560" y="5013176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/>
              <a:t>Time t</a:t>
            </a:r>
            <a:endParaRPr lang="en-CA" sz="2800" dirty="0"/>
          </a:p>
        </p:txBody>
      </p:sp>
      <p:cxnSp>
        <p:nvCxnSpPr>
          <p:cNvPr id="12" name="Straight Arrow Connector 11"/>
          <p:cNvCxnSpPr/>
          <p:nvPr/>
        </p:nvCxnSpPr>
        <p:spPr>
          <a:xfrm rot="10800000" flipV="1">
            <a:off x="7380312" y="5301208"/>
            <a:ext cx="504056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668344" y="4869160"/>
            <a:ext cx="1475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from temporal model</a:t>
            </a:r>
            <a:endParaRPr lang="en-CA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988840"/>
            <a:ext cx="4823022" cy="799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861048"/>
            <a:ext cx="6480720" cy="844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63688" y="5688848"/>
            <a:ext cx="6120680" cy="76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780928"/>
            <a:ext cx="7704856" cy="825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Computing the prior (time evolution)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916832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Each time, the prior is based on the </a:t>
            </a:r>
            <a:r>
              <a:rPr lang="en-CA" sz="2400" dirty="0" smtClean="0">
                <a:solidFill>
                  <a:srgbClr val="FF0000"/>
                </a:solidFill>
              </a:rPr>
              <a:t>Chapman-</a:t>
            </a:r>
            <a:r>
              <a:rPr lang="en-CA" sz="2400" dirty="0" err="1" smtClean="0">
                <a:solidFill>
                  <a:srgbClr val="FF0000"/>
                </a:solidFill>
              </a:rPr>
              <a:t>Kolmogorov</a:t>
            </a:r>
            <a:r>
              <a:rPr lang="en-CA" sz="2400" dirty="0" smtClean="0">
                <a:solidFill>
                  <a:srgbClr val="FF0000"/>
                </a:solidFill>
              </a:rPr>
              <a:t> </a:t>
            </a:r>
            <a:r>
              <a:rPr lang="en-CA" sz="2400" dirty="0" smtClean="0"/>
              <a:t>equation</a:t>
            </a:r>
            <a:endParaRPr lang="en-CA" sz="2400" dirty="0"/>
          </a:p>
        </p:txBody>
      </p:sp>
      <p:cxnSp>
        <p:nvCxnSpPr>
          <p:cNvPr id="7" name="Straight Arrow Connector 6"/>
          <p:cNvCxnSpPr/>
          <p:nvPr/>
        </p:nvCxnSpPr>
        <p:spPr>
          <a:xfrm rot="5400000" flipH="1" flipV="1">
            <a:off x="971600" y="4365104"/>
            <a:ext cx="1080120" cy="720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95536" y="5157192"/>
            <a:ext cx="1919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Prior at time t</a:t>
            </a:r>
            <a:endParaRPr lang="en-CA" sz="2400" dirty="0"/>
          </a:p>
        </p:txBody>
      </p:sp>
      <p:cxnSp>
        <p:nvCxnSpPr>
          <p:cNvPr id="12" name="Straight Arrow Connector 11"/>
          <p:cNvCxnSpPr/>
          <p:nvPr/>
        </p:nvCxnSpPr>
        <p:spPr>
          <a:xfrm rot="16200000" flipV="1">
            <a:off x="3671900" y="4401108"/>
            <a:ext cx="1152128" cy="720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275856" y="5157192"/>
            <a:ext cx="2212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Temporal model</a:t>
            </a:r>
            <a:endParaRPr lang="en-CA" sz="2400" dirty="0"/>
          </a:p>
        </p:txBody>
      </p:sp>
      <p:cxnSp>
        <p:nvCxnSpPr>
          <p:cNvPr id="15" name="Straight Arrow Connector 14"/>
          <p:cNvCxnSpPr/>
          <p:nvPr/>
        </p:nvCxnSpPr>
        <p:spPr>
          <a:xfrm rot="16200000" flipV="1">
            <a:off x="6228184" y="4149081"/>
            <a:ext cx="1512168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084168" y="5157193"/>
            <a:ext cx="2212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smtClean="0"/>
              <a:t>Posterior at time t-1</a:t>
            </a:r>
            <a:endParaRPr lang="en-CA" sz="2400" dirty="0"/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Summary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611560" y="2627004"/>
            <a:ext cx="2988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>
                <a:solidFill>
                  <a:srgbClr val="FF0000"/>
                </a:solidFill>
              </a:rPr>
              <a:t>Temporal Evolution</a:t>
            </a:r>
            <a:endParaRPr lang="en-CA" sz="28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560" y="4571220"/>
            <a:ext cx="3394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>
                <a:solidFill>
                  <a:srgbClr val="FF0000"/>
                </a:solidFill>
              </a:rPr>
              <a:t>Measurement Update</a:t>
            </a:r>
            <a:endParaRPr lang="en-CA" sz="28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1628800"/>
            <a:ext cx="3007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/>
              <a:t>Alternate between:</a:t>
            </a:r>
            <a:endParaRPr lang="en-CA" sz="2800" dirty="0"/>
          </a:p>
        </p:txBody>
      </p:sp>
      <p:cxnSp>
        <p:nvCxnSpPr>
          <p:cNvPr id="10" name="Straight Arrow Connector 9"/>
          <p:cNvCxnSpPr/>
          <p:nvPr/>
        </p:nvCxnSpPr>
        <p:spPr>
          <a:xfrm rot="10800000" flipV="1">
            <a:off x="4788024" y="2852936"/>
            <a:ext cx="504056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64088" y="2636912"/>
            <a:ext cx="170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Temporal model</a:t>
            </a:r>
            <a:endParaRPr lang="en-CA" dirty="0"/>
          </a:p>
        </p:txBody>
      </p:sp>
      <p:cxnSp>
        <p:nvCxnSpPr>
          <p:cNvPr id="12" name="Straight Arrow Connector 11"/>
          <p:cNvCxnSpPr/>
          <p:nvPr/>
        </p:nvCxnSpPr>
        <p:spPr>
          <a:xfrm rot="10800000" flipV="1">
            <a:off x="4572000" y="4941168"/>
            <a:ext cx="504056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48064" y="4725144"/>
            <a:ext cx="215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Measurement model</a:t>
            </a:r>
            <a:endParaRPr lang="en-CA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429000"/>
            <a:ext cx="7704856" cy="825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5445224"/>
            <a:ext cx="6120680" cy="76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13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  <a:noFill/>
        </p:spPr>
        <p:txBody>
          <a:bodyPr>
            <a:normAutofit/>
          </a:bodyPr>
          <a:lstStyle/>
          <a:p>
            <a:r>
              <a:rPr lang="en-CA" dirty="0" smtClean="0"/>
              <a:t>Temporal models</a:t>
            </a:r>
          </a:p>
          <a:p>
            <a:r>
              <a:rPr lang="en-CA" dirty="0" smtClean="0">
                <a:solidFill>
                  <a:srgbClr val="FF0000"/>
                </a:solidFill>
              </a:rPr>
              <a:t>Kalman filter</a:t>
            </a:r>
          </a:p>
          <a:p>
            <a:r>
              <a:rPr lang="en-CA" dirty="0" smtClean="0"/>
              <a:t>Extended Kalman filter</a:t>
            </a:r>
          </a:p>
          <a:p>
            <a:r>
              <a:rPr lang="en-CA" dirty="0" smtClean="0"/>
              <a:t>Unscented Kalman filter</a:t>
            </a:r>
          </a:p>
          <a:p>
            <a:r>
              <a:rPr lang="en-CA" dirty="0" smtClean="0"/>
              <a:t>Particle filters</a:t>
            </a:r>
          </a:p>
          <a:p>
            <a:r>
              <a:rPr lang="en-CA" dirty="0" smtClean="0"/>
              <a:t>Applications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Kalman Filter</a:t>
            </a:r>
            <a:endParaRPr lang="en-CA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340768"/>
            <a:ext cx="82809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smtClean="0"/>
              <a:t>The Kalman filter is just a special case of this type of recursive estimation procedure.</a:t>
            </a:r>
          </a:p>
          <a:p>
            <a:endParaRPr lang="en-CA" sz="2800" dirty="0" smtClean="0"/>
          </a:p>
          <a:p>
            <a:r>
              <a:rPr lang="en-CA" sz="2800" dirty="0" smtClean="0"/>
              <a:t>Temporal model and measurement model </a:t>
            </a:r>
            <a:r>
              <a:rPr lang="en-CA" sz="2800" dirty="0" smtClean="0">
                <a:solidFill>
                  <a:srgbClr val="FF0000"/>
                </a:solidFill>
              </a:rPr>
              <a:t>carefully chosen </a:t>
            </a:r>
            <a:r>
              <a:rPr lang="en-CA" sz="2800" dirty="0" smtClean="0"/>
              <a:t>so that if the posterior at time t-1 was Gaussian then the</a:t>
            </a:r>
          </a:p>
          <a:p>
            <a:endParaRPr lang="en-CA" sz="28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CA" sz="2800" dirty="0" smtClean="0"/>
              <a:t>prior at time t will be Gaussian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800" dirty="0" smtClean="0"/>
              <a:t>posterior at time t will be Gaussian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800" dirty="0" smtClean="0"/>
          </a:p>
          <a:p>
            <a:pPr marL="457200" indent="-457200"/>
            <a:r>
              <a:rPr lang="en-CA" sz="2800" dirty="0" smtClean="0"/>
              <a:t>The Kalman filter equations are rules for updating the means and </a:t>
            </a:r>
            <a:r>
              <a:rPr lang="en-CA" sz="2800" dirty="0" err="1" smtClean="0"/>
              <a:t>covariances</a:t>
            </a:r>
            <a:r>
              <a:rPr lang="en-CA" sz="2800" dirty="0" smtClean="0"/>
              <a:t> of these Gaussians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049935"/>
            <a:ext cx="6048672" cy="5739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CA" dirty="0" smtClean="0"/>
              <a:t>The Kalman Filter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1691680" y="3284984"/>
            <a:ext cx="1919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</a:rPr>
              <a:t>Previous time step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88024" y="3284984"/>
            <a:ext cx="114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</a:rPr>
              <a:t>Prediction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6084004"/>
            <a:ext cx="2472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</a:rPr>
              <a:t>Measurement likelihood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35367" y="6093296"/>
            <a:ext cx="139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</a:rPr>
              <a:t>Combination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5013176"/>
            <a:ext cx="4104456" cy="628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Kalman Filter Definition</a:t>
            </a:r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3749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>
                <a:solidFill>
                  <a:srgbClr val="FF0000"/>
                </a:solidFill>
              </a:rPr>
              <a:t>Time evolution equation</a:t>
            </a:r>
            <a:endParaRPr lang="en-CA" sz="28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3568" y="4129916"/>
            <a:ext cx="3627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>
                <a:solidFill>
                  <a:srgbClr val="FF0000"/>
                </a:solidFill>
              </a:rPr>
              <a:t>Measurement equation</a:t>
            </a:r>
            <a:endParaRPr lang="en-CA" sz="28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19872" y="3789040"/>
            <a:ext cx="227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State transition matrix</a:t>
            </a:r>
            <a:endParaRPr lang="en-CA" dirty="0"/>
          </a:p>
        </p:txBody>
      </p:sp>
      <p:sp>
        <p:nvSpPr>
          <p:cNvPr id="17" name="TextBox 16"/>
          <p:cNvSpPr txBox="1"/>
          <p:nvPr/>
        </p:nvSpPr>
        <p:spPr>
          <a:xfrm>
            <a:off x="6516216" y="3717032"/>
            <a:ext cx="2412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Additive Gaussian noise</a:t>
            </a:r>
            <a:endParaRPr lang="en-CA" dirty="0"/>
          </a:p>
        </p:txBody>
      </p:sp>
      <p:sp>
        <p:nvSpPr>
          <p:cNvPr id="21" name="TextBox 20"/>
          <p:cNvSpPr txBox="1"/>
          <p:nvPr/>
        </p:nvSpPr>
        <p:spPr>
          <a:xfrm>
            <a:off x="6372200" y="6021288"/>
            <a:ext cx="2412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Additive Gaussian noise</a:t>
            </a:r>
            <a:endParaRPr lang="en-CA" dirty="0"/>
          </a:p>
        </p:txBody>
      </p:sp>
      <p:cxnSp>
        <p:nvCxnSpPr>
          <p:cNvPr id="22" name="Straight Arrow Connector 21"/>
          <p:cNvCxnSpPr/>
          <p:nvPr/>
        </p:nvCxnSpPr>
        <p:spPr>
          <a:xfrm rot="16200000" flipV="1">
            <a:off x="6588224" y="5517232"/>
            <a:ext cx="576064" cy="5760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 flipH="1" flipV="1">
            <a:off x="4644008" y="5733256"/>
            <a:ext cx="576064" cy="14401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059832" y="6165304"/>
            <a:ext cx="3145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Relates state and measurement</a:t>
            </a:r>
            <a:endParaRPr lang="en-CA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2492896"/>
            <a:ext cx="453390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rot="5400000" flipH="1" flipV="1">
            <a:off x="4500277" y="3288119"/>
            <a:ext cx="716660" cy="1411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16200000" flipV="1">
            <a:off x="6653107" y="3133843"/>
            <a:ext cx="717230" cy="5931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Kalman Filter Definition</a:t>
            </a:r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3749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>
                <a:solidFill>
                  <a:srgbClr val="FF0000"/>
                </a:solidFill>
              </a:rPr>
              <a:t>Time evolution equation</a:t>
            </a:r>
            <a:endParaRPr lang="en-CA" sz="28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3568" y="4129916"/>
            <a:ext cx="3627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>
                <a:solidFill>
                  <a:srgbClr val="FF0000"/>
                </a:solidFill>
              </a:rPr>
              <a:t>Measurement equation</a:t>
            </a:r>
            <a:endParaRPr lang="en-CA" sz="28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19872" y="3789040"/>
            <a:ext cx="227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State transition matrix</a:t>
            </a:r>
            <a:endParaRPr lang="en-CA" dirty="0"/>
          </a:p>
        </p:txBody>
      </p:sp>
      <p:sp>
        <p:nvSpPr>
          <p:cNvPr id="17" name="TextBox 16"/>
          <p:cNvSpPr txBox="1"/>
          <p:nvPr/>
        </p:nvSpPr>
        <p:spPr>
          <a:xfrm>
            <a:off x="6516216" y="3717032"/>
            <a:ext cx="2412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Additive Gaussian noise</a:t>
            </a:r>
            <a:endParaRPr lang="en-CA" dirty="0"/>
          </a:p>
        </p:txBody>
      </p:sp>
      <p:cxnSp>
        <p:nvCxnSpPr>
          <p:cNvPr id="18" name="Straight Arrow Connector 17"/>
          <p:cNvCxnSpPr/>
          <p:nvPr/>
        </p:nvCxnSpPr>
        <p:spPr>
          <a:xfrm rot="5400000" flipH="1" flipV="1">
            <a:off x="7117454" y="3262660"/>
            <a:ext cx="717230" cy="33553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372200" y="6021288"/>
            <a:ext cx="2412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Additive Gaussian noise</a:t>
            </a:r>
            <a:endParaRPr lang="en-CA" dirty="0"/>
          </a:p>
        </p:txBody>
      </p:sp>
      <p:cxnSp>
        <p:nvCxnSpPr>
          <p:cNvPr id="22" name="Straight Arrow Connector 21"/>
          <p:cNvCxnSpPr/>
          <p:nvPr/>
        </p:nvCxnSpPr>
        <p:spPr>
          <a:xfrm rot="5400000" flipH="1" flipV="1">
            <a:off x="7056276" y="5553236"/>
            <a:ext cx="648072" cy="4320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059832" y="6165304"/>
            <a:ext cx="3145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Relates state and measurement</a:t>
            </a:r>
            <a:endParaRPr lang="en-CA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564904"/>
            <a:ext cx="6900210" cy="496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4941168"/>
            <a:ext cx="6048672" cy="484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4860032" y="5357826"/>
            <a:ext cx="1712232" cy="73547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788024" y="3000372"/>
            <a:ext cx="1427050" cy="71666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Temporal evolution (Prediction)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 bwMode="white">
          <a:xfrm>
            <a:off x="7812360" y="3429000"/>
            <a:ext cx="1008112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628800"/>
            <a:ext cx="7704856" cy="1806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white">
          <a:xfrm>
            <a:off x="7956376" y="3068960"/>
            <a:ext cx="648072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 b="51024"/>
          <a:stretch>
            <a:fillRect/>
          </a:stretch>
        </p:blipFill>
        <p:spPr bwMode="auto">
          <a:xfrm>
            <a:off x="1641519" y="4074271"/>
            <a:ext cx="5738793" cy="2667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Measurement incorporation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 bwMode="white">
          <a:xfrm>
            <a:off x="7956376" y="2348880"/>
            <a:ext cx="1008112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 bwMode="white">
          <a:xfrm>
            <a:off x="8388424" y="2492896"/>
            <a:ext cx="648072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 t="48925" b="1363"/>
          <a:stretch>
            <a:fillRect/>
          </a:stretch>
        </p:blipFill>
        <p:spPr bwMode="auto">
          <a:xfrm>
            <a:off x="1763688" y="4049688"/>
            <a:ext cx="5738793" cy="2707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1412776"/>
            <a:ext cx="7128792" cy="2507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white">
          <a:xfrm>
            <a:off x="7524328" y="1556792"/>
            <a:ext cx="72008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</a:t>
            </a:fld>
            <a:endParaRPr lang="en-CA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29190" y="3571876"/>
            <a:ext cx="3829050" cy="265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00760" y="1142984"/>
            <a:ext cx="17145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1025" y="1500174"/>
            <a:ext cx="3990975" cy="29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00826" y="500042"/>
            <a:ext cx="1357322" cy="2035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Kalman Filter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467544" y="3429000"/>
            <a:ext cx="86764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This is not the usual way these equations are presented. </a:t>
            </a:r>
          </a:p>
          <a:p>
            <a:endParaRPr lang="en-CA" sz="2400" dirty="0" smtClean="0"/>
          </a:p>
          <a:p>
            <a:r>
              <a:rPr lang="en-CA" sz="2400" dirty="0" smtClean="0"/>
              <a:t>Part of the reason for this is the size of the inverses: </a:t>
            </a:r>
            <a:r>
              <a:rPr lang="en-CA" sz="2400" dirty="0" smtClean="0">
                <a:latin typeface="Symbol" pitchFamily="18" charset="2"/>
              </a:rPr>
              <a:t>f</a:t>
            </a:r>
            <a:r>
              <a:rPr lang="en-CA" sz="2400" dirty="0" smtClean="0"/>
              <a:t> is usually landscape and so </a:t>
            </a:r>
            <a:r>
              <a:rPr lang="en-CA" sz="2400" dirty="0" smtClean="0">
                <a:latin typeface="Symbol" pitchFamily="18" charset="2"/>
              </a:rPr>
              <a:t>f</a:t>
            </a:r>
            <a:r>
              <a:rPr lang="en-CA" sz="2400" baseline="30000" dirty="0" smtClean="0"/>
              <a:t>T</a:t>
            </a:r>
            <a:r>
              <a:rPr lang="en-CA" sz="2400" dirty="0" smtClean="0">
                <a:latin typeface="Symbol" pitchFamily="18" charset="2"/>
              </a:rPr>
              <a:t>f</a:t>
            </a:r>
            <a:r>
              <a:rPr lang="en-CA" sz="2400" dirty="0" smtClean="0"/>
              <a:t> is inefficient</a:t>
            </a:r>
          </a:p>
          <a:p>
            <a:endParaRPr lang="en-CA" sz="2400" dirty="0" smtClean="0"/>
          </a:p>
          <a:p>
            <a:r>
              <a:rPr lang="en-CA" sz="2400" dirty="0" smtClean="0"/>
              <a:t>Define </a:t>
            </a:r>
            <a:r>
              <a:rPr lang="en-CA" sz="2400" dirty="0" smtClean="0">
                <a:solidFill>
                  <a:srgbClr val="FF0000"/>
                </a:solidFill>
              </a:rPr>
              <a:t>Kalman gain:</a:t>
            </a:r>
            <a:endParaRPr lang="en-CA" sz="2400" dirty="0">
              <a:solidFill>
                <a:srgbClr val="FF0000"/>
              </a:solidFill>
            </a:endParaRP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03698" y="5733256"/>
            <a:ext cx="4128542" cy="66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 l="16162" t="45941" b="10990"/>
          <a:stretch>
            <a:fillRect/>
          </a:stretch>
        </p:blipFill>
        <p:spPr bwMode="auto">
          <a:xfrm>
            <a:off x="1994266" y="1837375"/>
            <a:ext cx="6454648" cy="1303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white">
          <a:xfrm>
            <a:off x="7826780" y="620688"/>
            <a:ext cx="777668" cy="347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 t="5408" r="82946" b="83106"/>
          <a:stretch>
            <a:fillRect/>
          </a:stretch>
        </p:blipFill>
        <p:spPr bwMode="auto">
          <a:xfrm>
            <a:off x="752894" y="1970805"/>
            <a:ext cx="1312982" cy="34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Mean Term</a:t>
            </a:r>
            <a:endParaRPr lang="en-CA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4149080"/>
            <a:ext cx="8462420" cy="2402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 bwMode="white">
          <a:xfrm>
            <a:off x="8100392" y="6165304"/>
            <a:ext cx="864096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467544" y="3645024"/>
            <a:ext cx="4212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>
                <a:solidFill>
                  <a:srgbClr val="FF0000"/>
                </a:solidFill>
              </a:rPr>
              <a:t>Using Matrix inversion relations:</a:t>
            </a:r>
            <a:endParaRPr lang="en-CA" sz="2400" dirty="0">
              <a:solidFill>
                <a:srgbClr val="FF0000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 l="16162" t="45941" b="10990"/>
          <a:stretch>
            <a:fillRect/>
          </a:stretch>
        </p:blipFill>
        <p:spPr bwMode="auto">
          <a:xfrm>
            <a:off x="1994266" y="1837375"/>
            <a:ext cx="6454648" cy="1303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 t="5408" r="82946" b="83106"/>
          <a:stretch>
            <a:fillRect/>
          </a:stretch>
        </p:blipFill>
        <p:spPr bwMode="auto">
          <a:xfrm>
            <a:off x="752894" y="1970805"/>
            <a:ext cx="1312982" cy="34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Covariance Term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395536" y="1556792"/>
            <a:ext cx="1824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>
                <a:solidFill>
                  <a:srgbClr val="FF0000"/>
                </a:solidFill>
              </a:rPr>
              <a:t>Kalman Filter</a:t>
            </a:r>
            <a:endParaRPr lang="en-CA" sz="2400" dirty="0">
              <a:solidFill>
                <a:srgbClr val="FF0000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4509120"/>
            <a:ext cx="8064896" cy="1266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67544" y="3645024"/>
            <a:ext cx="4212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>
                <a:solidFill>
                  <a:srgbClr val="FF0000"/>
                </a:solidFill>
              </a:rPr>
              <a:t>Using Matrix inversion relations:</a:t>
            </a:r>
            <a:endParaRPr lang="en-CA" sz="2400" dirty="0">
              <a:solidFill>
                <a:srgbClr val="FF0000"/>
              </a:solidFill>
            </a:endParaRP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2357430"/>
            <a:ext cx="1362073" cy="370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40088" y="2214554"/>
            <a:ext cx="7022943" cy="1322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Final Kalman Filter Equation</a:t>
            </a:r>
            <a:endParaRPr lang="en-CA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347864" y="2708920"/>
            <a:ext cx="1728192" cy="151216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3568" y="4365104"/>
            <a:ext cx="3620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Innovation (difference between</a:t>
            </a:r>
          </a:p>
          <a:p>
            <a:r>
              <a:rPr lang="en-CA" dirty="0" smtClean="0"/>
              <a:t>actual and predicted measurements </a:t>
            </a:r>
            <a:endParaRPr lang="en-CA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7020272" y="2708920"/>
            <a:ext cx="720080" cy="187220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076057" y="4869160"/>
            <a:ext cx="3312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Prior variance minus a term due to information from measurement</a:t>
            </a:r>
            <a:endParaRPr lang="en-CA" dirty="0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204864"/>
            <a:ext cx="8496944" cy="467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Kalman Filter Summary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800260" y="1268760"/>
            <a:ext cx="3749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>
                <a:solidFill>
                  <a:srgbClr val="FF0000"/>
                </a:solidFill>
              </a:rPr>
              <a:t>Time evolution equation</a:t>
            </a:r>
            <a:endParaRPr lang="en-CA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7584" y="2420888"/>
            <a:ext cx="3627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>
                <a:solidFill>
                  <a:srgbClr val="FF0000"/>
                </a:solidFill>
              </a:rPr>
              <a:t>Measurement equation</a:t>
            </a:r>
            <a:endParaRPr lang="en-CA" sz="2800" dirty="0">
              <a:solidFill>
                <a:srgbClr val="FF0000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t="81554"/>
          <a:stretch>
            <a:fillRect/>
          </a:stretch>
        </p:blipFill>
        <p:spPr bwMode="auto">
          <a:xfrm>
            <a:off x="599048" y="5877272"/>
            <a:ext cx="8544952" cy="629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82659" y="3717032"/>
            <a:ext cx="1557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>
                <a:solidFill>
                  <a:srgbClr val="FF0000"/>
                </a:solidFill>
              </a:rPr>
              <a:t>Inference</a:t>
            </a:r>
            <a:endParaRPr lang="en-CA" sz="2800" dirty="0">
              <a:solidFill>
                <a:srgbClr val="FF0000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4149080"/>
            <a:ext cx="7488832" cy="1601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7704" y="1916832"/>
            <a:ext cx="5585884" cy="402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95736" y="3140968"/>
            <a:ext cx="4896544" cy="392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Kalman Filter Example 1</a:t>
            </a:r>
            <a:endParaRPr lang="en-CA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391048"/>
            <a:ext cx="8226249" cy="376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5250824"/>
            <a:ext cx="4752528" cy="410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3768" y="5733256"/>
            <a:ext cx="4104244" cy="354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CA" dirty="0" smtClean="0"/>
              <a:t>Kalman Filter Example 2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467544" y="5445224"/>
            <a:ext cx="1213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Alternates:</a:t>
            </a:r>
            <a:endParaRPr lang="en-CA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5445224"/>
            <a:ext cx="4559350" cy="800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760" y="1052736"/>
            <a:ext cx="4460755" cy="4191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312B1F-ABF5-45A6-803A-861035214649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Smoothing</a:t>
            </a:r>
          </a:p>
        </p:txBody>
      </p:sp>
      <p:sp>
        <p:nvSpPr>
          <p:cNvPr id="114691" name="Text Box 5"/>
          <p:cNvSpPr txBox="1">
            <a:spLocks noChangeArrowheads="1"/>
          </p:cNvSpPr>
          <p:nvPr/>
        </p:nvSpPr>
        <p:spPr bwMode="auto">
          <a:xfrm>
            <a:off x="468313" y="1404938"/>
            <a:ext cx="8351837" cy="470898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Estimates depend </a:t>
            </a:r>
            <a:r>
              <a:rPr lang="en-US" sz="2000" dirty="0"/>
              <a:t>only on measurements up to the current point in time</a:t>
            </a:r>
            <a:r>
              <a:rPr lang="en-US" sz="2000" dirty="0" smtClean="0"/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Sometimes want to estimate state based on future measurements as well</a:t>
            </a:r>
            <a:endParaRPr lang="en-US" sz="2000" dirty="0"/>
          </a:p>
          <a:p>
            <a:pPr marL="342900" indent="-342900"/>
            <a:endParaRPr lang="en-US" sz="2000" dirty="0"/>
          </a:p>
          <a:p>
            <a:pPr marL="342900" indent="-342900"/>
            <a:r>
              <a:rPr lang="en-US" sz="2000" i="1" dirty="0" smtClean="0">
                <a:solidFill>
                  <a:srgbClr val="FF9966"/>
                </a:solidFill>
              </a:rPr>
              <a:t>Fixed </a:t>
            </a:r>
            <a:r>
              <a:rPr lang="en-US" sz="2000" i="1" dirty="0">
                <a:solidFill>
                  <a:srgbClr val="FF9966"/>
                </a:solidFill>
              </a:rPr>
              <a:t>Lag Smoother</a:t>
            </a:r>
            <a:r>
              <a:rPr lang="en-US" sz="2000" i="1" dirty="0"/>
              <a:t>: </a:t>
            </a:r>
            <a:endParaRPr lang="en-US" sz="2000" i="1" dirty="0" smtClean="0"/>
          </a:p>
          <a:p>
            <a:pPr marL="342900" indent="-342900"/>
            <a:endParaRPr lang="en-US" sz="2000" i="1" dirty="0" smtClean="0"/>
          </a:p>
          <a:p>
            <a:pPr marL="342900" indent="-342900"/>
            <a:r>
              <a:rPr lang="en-US" sz="2000" dirty="0" smtClean="0"/>
              <a:t>This </a:t>
            </a:r>
            <a:r>
              <a:rPr lang="en-US" sz="2000" dirty="0"/>
              <a:t>is an on-line scheme in which the optimal estimate for </a:t>
            </a:r>
            <a:r>
              <a:rPr lang="en-US" sz="2000" dirty="0" smtClean="0"/>
              <a:t>a state </a:t>
            </a:r>
            <a:r>
              <a:rPr lang="en-US" sz="2000" dirty="0"/>
              <a:t>at time </a:t>
            </a:r>
            <a:r>
              <a:rPr lang="en-US" sz="2000" i="1" dirty="0"/>
              <a:t>t </a:t>
            </a:r>
            <a:r>
              <a:rPr lang="en-US" sz="2000" dirty="0" smtClean="0"/>
              <a:t>-</a:t>
            </a:r>
            <a:r>
              <a:rPr lang="en-US" sz="2000" dirty="0" smtClean="0">
                <a:latin typeface="Symbol" pitchFamily="18" charset="2"/>
              </a:rPr>
              <a:t>t</a:t>
            </a:r>
            <a:r>
              <a:rPr lang="en-US" sz="2000" dirty="0" smtClean="0"/>
              <a:t> </a:t>
            </a:r>
            <a:r>
              <a:rPr lang="en-US" sz="2000" dirty="0"/>
              <a:t>is calculated based on measurements up to time </a:t>
            </a:r>
            <a:r>
              <a:rPr lang="en-US" sz="2000" i="1" dirty="0"/>
              <a:t>t</a:t>
            </a:r>
            <a:r>
              <a:rPr lang="en-US" sz="2000" dirty="0"/>
              <a:t>, where </a:t>
            </a:r>
            <a:r>
              <a:rPr lang="en-US" sz="2000" dirty="0" smtClean="0">
                <a:latin typeface="Symbol" pitchFamily="18" charset="2"/>
              </a:rPr>
              <a:t>t</a:t>
            </a:r>
            <a:r>
              <a:rPr lang="en-US" sz="2000" dirty="0" smtClean="0"/>
              <a:t> </a:t>
            </a:r>
            <a:r>
              <a:rPr lang="en-US" sz="2000" dirty="0"/>
              <a:t>is the time lag. i.e. we wish to calculate </a:t>
            </a:r>
            <a:r>
              <a:rPr lang="en-US" sz="2000" i="1" dirty="0" smtClean="0"/>
              <a:t>Pr</a:t>
            </a:r>
            <a:r>
              <a:rPr lang="en-US" sz="2000" dirty="0" smtClean="0"/>
              <a:t>(</a:t>
            </a:r>
            <a:r>
              <a:rPr lang="en-US" sz="2000" dirty="0"/>
              <a:t>w</a:t>
            </a:r>
            <a:r>
              <a:rPr lang="en-US" sz="2000" i="1" baseline="-25000" dirty="0" smtClean="0"/>
              <a:t>t</a:t>
            </a:r>
            <a:r>
              <a:rPr lang="en-US" sz="2000" baseline="-25000" dirty="0" smtClean="0"/>
              <a:t>-</a:t>
            </a:r>
            <a:r>
              <a:rPr lang="en-US" sz="2000" baseline="-25000" dirty="0" smtClean="0">
                <a:latin typeface="Symbol" pitchFamily="18" charset="2"/>
              </a:rPr>
              <a:t>t</a:t>
            </a:r>
            <a:r>
              <a:rPr lang="en-US" sz="2000" dirty="0" smtClean="0"/>
              <a:t> |x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</a:t>
            </a:r>
            <a:r>
              <a:rPr lang="en-US" sz="2000" dirty="0"/>
              <a:t>. . </a:t>
            </a:r>
            <a:r>
              <a:rPr lang="en-US" sz="2000" dirty="0" smtClean="0"/>
              <a:t>.</a:t>
            </a:r>
            <a:r>
              <a:rPr lang="en-US" sz="2000" dirty="0" smtClean="0"/>
              <a:t>x</a:t>
            </a:r>
            <a:r>
              <a:rPr lang="en-US" sz="2000" i="1" baseline="-25000" dirty="0" smtClean="0">
                <a:latin typeface="Times New Roman" pitchFamily="18" charset="0"/>
              </a:rPr>
              <a:t>t</a:t>
            </a:r>
            <a:r>
              <a:rPr lang="en-US" sz="2000" i="1" dirty="0" smtClean="0"/>
              <a:t> </a:t>
            </a:r>
            <a:r>
              <a:rPr lang="en-US" sz="2000" dirty="0"/>
              <a:t>).</a:t>
            </a:r>
          </a:p>
          <a:p>
            <a:pPr marL="342900" indent="-342900">
              <a:buFontTx/>
              <a:buAutoNum type="arabicParenR"/>
            </a:pPr>
            <a:endParaRPr lang="en-US" sz="2000" dirty="0"/>
          </a:p>
          <a:p>
            <a:pPr marL="342900" indent="-342900"/>
            <a:r>
              <a:rPr lang="en-US" sz="2000" i="1" dirty="0" smtClean="0">
                <a:solidFill>
                  <a:srgbClr val="FF9966"/>
                </a:solidFill>
              </a:rPr>
              <a:t>Fixed </a:t>
            </a:r>
            <a:r>
              <a:rPr lang="en-US" sz="2000" i="1" dirty="0">
                <a:solidFill>
                  <a:srgbClr val="FF9966"/>
                </a:solidFill>
              </a:rPr>
              <a:t>Interval Smoother</a:t>
            </a:r>
            <a:r>
              <a:rPr lang="en-US" sz="2000" i="1" dirty="0"/>
              <a:t>: </a:t>
            </a:r>
            <a:endParaRPr lang="en-US" sz="2000" i="1" dirty="0" smtClean="0"/>
          </a:p>
          <a:p>
            <a:pPr marL="342900" indent="-342900"/>
            <a:endParaRPr lang="en-US" sz="2000" i="1" dirty="0" smtClean="0"/>
          </a:p>
          <a:p>
            <a:pPr marL="342900" indent="-342900"/>
            <a:r>
              <a:rPr lang="en-US" sz="2000" dirty="0" smtClean="0"/>
              <a:t>We </a:t>
            </a:r>
            <a:r>
              <a:rPr lang="en-US" sz="2000" dirty="0"/>
              <a:t>have a fixed time interval of measurements and want to calculate the optimal state estimate based on all of these measurements. In </a:t>
            </a:r>
            <a:r>
              <a:rPr lang="en-US" sz="2000" dirty="0" smtClean="0"/>
              <a:t>other words</a:t>
            </a:r>
            <a:r>
              <a:rPr lang="en-US" sz="2000" dirty="0"/>
              <a:t>, instead of calculating </a:t>
            </a:r>
            <a:r>
              <a:rPr lang="en-US" sz="2000" i="1" dirty="0" smtClean="0"/>
              <a:t>Pr</a:t>
            </a:r>
            <a:r>
              <a:rPr lang="en-US" sz="2000" dirty="0" smtClean="0"/>
              <a:t>(</a:t>
            </a:r>
            <a:r>
              <a:rPr lang="en-US" sz="2000" dirty="0"/>
              <a:t>w</a:t>
            </a:r>
            <a:r>
              <a:rPr lang="en-US" sz="2000" i="1" baseline="-25000" dirty="0" smtClean="0"/>
              <a:t>t</a:t>
            </a:r>
            <a:r>
              <a:rPr lang="en-US" sz="2000" i="1" dirty="0" smtClean="0"/>
              <a:t> </a:t>
            </a:r>
            <a:r>
              <a:rPr lang="en-US" sz="2000" dirty="0" smtClean="0"/>
              <a:t>|x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</a:t>
            </a:r>
            <a:r>
              <a:rPr lang="en-US" sz="2000" dirty="0"/>
              <a:t>. . </a:t>
            </a:r>
            <a:r>
              <a:rPr lang="en-US" sz="2000" dirty="0" smtClean="0"/>
              <a:t>.</a:t>
            </a:r>
            <a:r>
              <a:rPr lang="en-US" sz="2000" dirty="0"/>
              <a:t>x</a:t>
            </a:r>
            <a:r>
              <a:rPr lang="en-US" sz="2000" i="1" baseline="-25000" dirty="0" smtClean="0"/>
              <a:t>t</a:t>
            </a:r>
            <a:r>
              <a:rPr lang="en-US" sz="2000" i="1" dirty="0" smtClean="0"/>
              <a:t> </a:t>
            </a:r>
            <a:r>
              <a:rPr lang="en-US" sz="2000" dirty="0"/>
              <a:t>) we now estimate </a:t>
            </a:r>
            <a:r>
              <a:rPr lang="en-US" sz="2000" i="1" dirty="0" smtClean="0"/>
              <a:t>Pr</a:t>
            </a:r>
            <a:r>
              <a:rPr lang="en-US" sz="2000" dirty="0" smtClean="0"/>
              <a:t>(w</a:t>
            </a:r>
            <a:r>
              <a:rPr lang="en-US" sz="2000" i="1" baseline="-25000" dirty="0" smtClean="0"/>
              <a:t>t</a:t>
            </a:r>
            <a:r>
              <a:rPr lang="en-US" sz="2000" i="1" dirty="0" smtClean="0"/>
              <a:t> </a:t>
            </a:r>
            <a:r>
              <a:rPr lang="en-US" sz="2000" dirty="0" smtClean="0"/>
              <a:t>|x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</a:t>
            </a:r>
            <a:r>
              <a:rPr lang="en-US" sz="2000" dirty="0"/>
              <a:t>. . </a:t>
            </a:r>
            <a:r>
              <a:rPr lang="en-US" sz="2000" dirty="0" smtClean="0"/>
              <a:t>.</a:t>
            </a:r>
            <a:r>
              <a:rPr lang="en-US" sz="2000" dirty="0" err="1"/>
              <a:t>x</a:t>
            </a:r>
            <a:r>
              <a:rPr lang="en-US" sz="2000" i="1" baseline="-25000" dirty="0" err="1" smtClean="0"/>
              <a:t>T</a:t>
            </a:r>
            <a:r>
              <a:rPr lang="en-US" sz="2000" i="1" dirty="0"/>
              <a:t>) </a:t>
            </a:r>
            <a:r>
              <a:rPr lang="en-US" sz="2000" dirty="0" smtClean="0"/>
              <a:t>where T </a:t>
            </a:r>
            <a:r>
              <a:rPr lang="en-US" sz="2000" dirty="0"/>
              <a:t>is the total length of the interval.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312B1F-ABF5-45A6-803A-861035214649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lag smoother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0242" y="1988840"/>
            <a:ext cx="5072078" cy="1825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4293096"/>
            <a:ext cx="4527666" cy="1967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611560" y="1484784"/>
            <a:ext cx="3259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>
                <a:solidFill>
                  <a:srgbClr val="FF0000"/>
                </a:solidFill>
              </a:rPr>
              <a:t>State evolution equation</a:t>
            </a:r>
            <a:endParaRPr lang="en-CA" sz="24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1560" y="3975447"/>
            <a:ext cx="3137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>
                <a:solidFill>
                  <a:srgbClr val="FF0000"/>
                </a:solidFill>
              </a:rPr>
              <a:t>Measurement equation</a:t>
            </a:r>
            <a:endParaRPr lang="en-CA" sz="2400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691680" y="3717032"/>
            <a:ext cx="648072" cy="7200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3528" y="3429000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/>
              <a:t>Estimate delayed by </a:t>
            </a:r>
            <a:r>
              <a:rPr lang="en-CA" sz="1400" dirty="0" smtClean="0">
                <a:latin typeface="Symbol" pitchFamily="18" charset="2"/>
              </a:rPr>
              <a:t>t</a:t>
            </a:r>
            <a:endParaRPr lang="en-CA" sz="1400" dirty="0">
              <a:latin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Fixed-lag Kalman Smoothing</a:t>
            </a:r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1772816"/>
            <a:ext cx="4345496" cy="4144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 l="51645"/>
          <a:stretch>
            <a:fillRect/>
          </a:stretch>
        </p:blipFill>
        <p:spPr bwMode="auto">
          <a:xfrm>
            <a:off x="196673" y="1783740"/>
            <a:ext cx="4303319" cy="4097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 bwMode="white">
          <a:xfrm>
            <a:off x="196673" y="1772816"/>
            <a:ext cx="272186" cy="410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Goal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717032"/>
            <a:ext cx="777686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To track object state from frame to frame in a video</a:t>
            </a:r>
          </a:p>
          <a:p>
            <a:endParaRPr lang="en-CA" sz="2400" dirty="0" smtClean="0"/>
          </a:p>
          <a:p>
            <a:r>
              <a:rPr lang="en-CA" sz="2400" dirty="0" smtClean="0"/>
              <a:t>Difficulties:</a:t>
            </a:r>
          </a:p>
          <a:p>
            <a:endParaRPr lang="en-CA" sz="1400" dirty="0" smtClean="0"/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 smtClean="0"/>
              <a:t>Clutter (data association)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 smtClean="0"/>
              <a:t>One image may not  be enough to fully define state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 smtClean="0"/>
              <a:t>Relationship between frames may be complicated</a:t>
            </a:r>
            <a:endParaRPr lang="en-CA" sz="24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334" y="1412776"/>
            <a:ext cx="9028170" cy="2200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Fixed interval smoothing</a:t>
            </a:r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2504097"/>
            <a:ext cx="4917752" cy="996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4196349"/>
            <a:ext cx="2376264" cy="45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55576" y="1844824"/>
            <a:ext cx="3521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Backward set of recursions</a:t>
            </a:r>
            <a:endParaRPr lang="en-CA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827584" y="3543399"/>
            <a:ext cx="977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where</a:t>
            </a:r>
            <a:endParaRPr lang="en-CA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899592" y="4911551"/>
            <a:ext cx="8005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Equivalent to belief propagation / forward-backward algorithm</a:t>
            </a: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Temporal Models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1340768"/>
            <a:ext cx="5348616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32</a:t>
            </a:fld>
            <a:endParaRPr lang="en-CA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4" y="-24"/>
            <a:ext cx="9122598" cy="6081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2775453" y="6072206"/>
            <a:ext cx="3225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Figure from </a:t>
            </a:r>
            <a:r>
              <a:rPr lang="en-US" sz="1600" dirty="0" err="1" smtClean="0"/>
              <a:t>Isard</a:t>
            </a:r>
            <a:r>
              <a:rPr lang="en-US" sz="1600" dirty="0" smtClean="0"/>
              <a:t> &amp; Blake ECCV 1996</a:t>
            </a:r>
            <a:endParaRPr lang="en-GB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Problems with the Kalman filter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Requires linear temporal and measurement equations</a:t>
            </a:r>
          </a:p>
          <a:p>
            <a:endParaRPr lang="en-CA" dirty="0" smtClean="0"/>
          </a:p>
          <a:p>
            <a:r>
              <a:rPr lang="en-CA" dirty="0" smtClean="0"/>
              <a:t>Represents result as a normal distribution:  what if the posterior is genuinely multi-modal?</a:t>
            </a:r>
            <a:endParaRPr lang="en-CA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34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  <a:noFill/>
        </p:spPr>
        <p:txBody>
          <a:bodyPr>
            <a:normAutofit/>
          </a:bodyPr>
          <a:lstStyle/>
          <a:p>
            <a:r>
              <a:rPr lang="en-CA" dirty="0" smtClean="0"/>
              <a:t>Temporal models</a:t>
            </a:r>
          </a:p>
          <a:p>
            <a:r>
              <a:rPr lang="en-CA" dirty="0" smtClean="0"/>
              <a:t>Kalman filter</a:t>
            </a:r>
          </a:p>
          <a:p>
            <a:r>
              <a:rPr lang="en-CA" dirty="0" smtClean="0">
                <a:solidFill>
                  <a:srgbClr val="FF0000"/>
                </a:solidFill>
              </a:rPr>
              <a:t>Extended Kalman filter</a:t>
            </a:r>
          </a:p>
          <a:p>
            <a:r>
              <a:rPr lang="en-CA" dirty="0" smtClean="0"/>
              <a:t>Unscented Kalman filter</a:t>
            </a:r>
          </a:p>
          <a:p>
            <a:r>
              <a:rPr lang="en-CA" dirty="0" smtClean="0"/>
              <a:t>Particle filters</a:t>
            </a:r>
          </a:p>
          <a:p>
            <a:r>
              <a:rPr lang="en-CA" dirty="0" smtClean="0"/>
              <a:t>Applications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476672"/>
            <a:ext cx="7128792" cy="5943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826768" cy="1143000"/>
          </a:xfrm>
        </p:spPr>
        <p:txBody>
          <a:bodyPr/>
          <a:lstStyle/>
          <a:p>
            <a:r>
              <a:rPr lang="en-CA" dirty="0" smtClean="0"/>
              <a:t>Roadmap</a:t>
            </a:r>
            <a:endParaRPr lang="en-CA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Extended Kalman Filter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1556792"/>
            <a:ext cx="7236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Allows non-linear measurement and temporal equations</a:t>
            </a:r>
            <a:endParaRPr lang="en-CA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83568" y="3717032"/>
            <a:ext cx="7326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>
                <a:solidFill>
                  <a:srgbClr val="FF0000"/>
                </a:solidFill>
              </a:rPr>
              <a:t>Key idea:  </a:t>
            </a:r>
            <a:r>
              <a:rPr lang="en-CA" sz="2400" dirty="0" smtClean="0"/>
              <a:t>take Taylor expansion and treat as locally linear</a:t>
            </a:r>
            <a:endParaRPr lang="en-CA" sz="24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204864"/>
            <a:ext cx="3096344" cy="66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9832" y="2924944"/>
            <a:ext cx="2806504" cy="516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 smtClean="0"/>
              <a:t>Jacobians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611560" y="1340768"/>
            <a:ext cx="6469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/>
              <a:t>Based on </a:t>
            </a:r>
            <a:r>
              <a:rPr lang="en-CA" sz="2800" dirty="0" err="1" smtClean="0"/>
              <a:t>Jacobians</a:t>
            </a:r>
            <a:r>
              <a:rPr lang="en-CA" sz="2800" dirty="0" smtClean="0"/>
              <a:t>: </a:t>
            </a:r>
            <a:r>
              <a:rPr lang="en-CA" sz="2800" dirty="0" smtClean="0"/>
              <a:t>matrices of derivatives</a:t>
            </a:r>
            <a:endParaRPr lang="en-CA" sz="28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988840"/>
            <a:ext cx="4578518" cy="422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Extended Kalman Filter Equations</a:t>
            </a:r>
            <a:endParaRPr lang="en-CA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988840"/>
            <a:ext cx="8811978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Extended Kalman Filter</a:t>
            </a:r>
            <a:endParaRPr lang="en-CA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3889" y="1196752"/>
            <a:ext cx="5472608" cy="5284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056907"/>
            <a:ext cx="2016224" cy="65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3284984"/>
            <a:ext cx="2743469" cy="591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536" y="4581128"/>
            <a:ext cx="3024336" cy="591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  <a:noFill/>
        </p:spPr>
        <p:txBody>
          <a:bodyPr>
            <a:normAutofit/>
          </a:bodyPr>
          <a:lstStyle/>
          <a:p>
            <a:r>
              <a:rPr lang="en-CA" dirty="0" smtClean="0">
                <a:solidFill>
                  <a:srgbClr val="FF0000"/>
                </a:solidFill>
              </a:rPr>
              <a:t>Temporal models</a:t>
            </a:r>
          </a:p>
          <a:p>
            <a:r>
              <a:rPr lang="en-CA" dirty="0" smtClean="0"/>
              <a:t>Kalman filter</a:t>
            </a:r>
          </a:p>
          <a:p>
            <a:r>
              <a:rPr lang="en-CA" dirty="0" smtClean="0"/>
              <a:t>Extended Kalman filter</a:t>
            </a:r>
          </a:p>
          <a:p>
            <a:r>
              <a:rPr lang="en-CA" dirty="0" smtClean="0"/>
              <a:t>Unscented Kalman filter</a:t>
            </a:r>
          </a:p>
          <a:p>
            <a:r>
              <a:rPr lang="en-CA" dirty="0" smtClean="0"/>
              <a:t>Particle filters</a:t>
            </a:r>
          </a:p>
          <a:p>
            <a:r>
              <a:rPr lang="en-CA" dirty="0" smtClean="0"/>
              <a:t>Applications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Problems with EKF</a:t>
            </a:r>
            <a:endParaRPr lang="en-CA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1276934"/>
            <a:ext cx="5184576" cy="4960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41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  <a:noFill/>
        </p:spPr>
        <p:txBody>
          <a:bodyPr>
            <a:normAutofit/>
          </a:bodyPr>
          <a:lstStyle/>
          <a:p>
            <a:r>
              <a:rPr lang="en-CA" dirty="0" smtClean="0"/>
              <a:t>Temporal models</a:t>
            </a:r>
          </a:p>
          <a:p>
            <a:r>
              <a:rPr lang="en-CA" dirty="0" smtClean="0"/>
              <a:t>Kalman filter</a:t>
            </a:r>
          </a:p>
          <a:p>
            <a:r>
              <a:rPr lang="en-CA" dirty="0" smtClean="0"/>
              <a:t>Extended Kalman filter</a:t>
            </a:r>
          </a:p>
          <a:p>
            <a:r>
              <a:rPr lang="en-CA" dirty="0" smtClean="0">
                <a:solidFill>
                  <a:srgbClr val="FF0000"/>
                </a:solidFill>
              </a:rPr>
              <a:t>Unscented Kalman filter</a:t>
            </a:r>
          </a:p>
          <a:p>
            <a:r>
              <a:rPr lang="en-CA" dirty="0" smtClean="0"/>
              <a:t>Particle filters</a:t>
            </a:r>
          </a:p>
          <a:p>
            <a:r>
              <a:rPr lang="en-CA" dirty="0" smtClean="0"/>
              <a:t>Applications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Unscented Kalman Filter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1772816"/>
            <a:ext cx="79928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u="sng" dirty="0" smtClean="0"/>
              <a:t>Key ideas:  </a:t>
            </a:r>
          </a:p>
          <a:p>
            <a:endParaRPr lang="en-CA" sz="24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 smtClean="0"/>
              <a:t>Approximate distribution as a sum of weighted particles with correct mean and covariance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24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 smtClean="0"/>
              <a:t>Pass particles through non-linear function of the form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2400" dirty="0" smtClean="0"/>
          </a:p>
          <a:p>
            <a:pPr marL="342900" indent="-342900">
              <a:buFont typeface="Arial" pitchFamily="34" charset="0"/>
              <a:buChar char="•"/>
            </a:pPr>
            <a:endParaRPr lang="en-CA" sz="2400" dirty="0" smtClean="0"/>
          </a:p>
          <a:p>
            <a:pPr marL="342900" indent="-342900">
              <a:buFont typeface="Arial" pitchFamily="34" charset="0"/>
              <a:buChar char="•"/>
            </a:pPr>
            <a:endParaRPr lang="en-CA" sz="24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 smtClean="0"/>
              <a:t>Compute mean and covariance of transformed variables</a:t>
            </a:r>
            <a:endParaRPr lang="en-CA" sz="2400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8" y="4077072"/>
            <a:ext cx="2952328" cy="906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Unscented Kalman Filter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4005064"/>
            <a:ext cx="2108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Choose so that </a:t>
            </a:r>
            <a:endParaRPr lang="en-CA" sz="24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2348880"/>
            <a:ext cx="6246575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11560" y="1700808"/>
            <a:ext cx="362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Approximate with particles:</a:t>
            </a:r>
            <a:endParaRPr lang="en-CA" sz="240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4365104"/>
            <a:ext cx="5341370" cy="183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One possible scheme</a:t>
            </a:r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1492791" y="4725144"/>
            <a:ext cx="9909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/>
              <a:t>With:</a:t>
            </a:r>
            <a:endParaRPr lang="en-CA" sz="28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1628799"/>
            <a:ext cx="5400600" cy="2308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5157192"/>
            <a:ext cx="2520280" cy="915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Reconstitution</a:t>
            </a:r>
            <a:endParaRPr lang="en-CA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060848"/>
            <a:ext cx="8258650" cy="2825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Unscented Kalman Filter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543831"/>
            <a:ext cx="8892480" cy="4261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Measurement incorporation</a:t>
            </a:r>
            <a:endParaRPr lang="en-CA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4437112"/>
            <a:ext cx="4441338" cy="1709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2596271"/>
            <a:ext cx="4392488" cy="1192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TextBox 24"/>
          <p:cNvSpPr txBox="1"/>
          <p:nvPr/>
        </p:nvSpPr>
        <p:spPr>
          <a:xfrm>
            <a:off x="971600" y="1484784"/>
            <a:ext cx="68476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Measurement incorporation works in a similar way:</a:t>
            </a:r>
          </a:p>
          <a:p>
            <a:r>
              <a:rPr lang="en-CA" sz="2400" dirty="0" smtClean="0"/>
              <a:t>Approximate predicted distribution by set of particles</a:t>
            </a:r>
            <a:endParaRPr lang="en-CA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971600" y="3903439"/>
            <a:ext cx="7080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Particles chosen so that mean and covariance the same</a:t>
            </a: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Measurement incorporation</a:t>
            </a:r>
            <a:endParaRPr lang="en-CA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48" y="4079718"/>
            <a:ext cx="3168352" cy="69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5445224"/>
            <a:ext cx="4536504" cy="88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971600" y="3615407"/>
            <a:ext cx="4536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Measurement update equations:</a:t>
            </a:r>
            <a:endParaRPr lang="en-CA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899592" y="4911551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Kalman gain now computed from particles:</a:t>
            </a:r>
            <a:endParaRPr lang="en-CA" sz="2400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3809" y="2321951"/>
            <a:ext cx="3960440" cy="1395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971600" y="1484784"/>
            <a:ext cx="7272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Pass particles through measurement equation and </a:t>
            </a:r>
            <a:r>
              <a:rPr lang="en-CA" sz="2400" dirty="0" err="1" smtClean="0"/>
              <a:t>recompute</a:t>
            </a:r>
            <a:r>
              <a:rPr lang="en-CA" sz="2400" dirty="0" smtClean="0"/>
              <a:t> mean and variance:</a:t>
            </a: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Problems with UKF</a:t>
            </a:r>
            <a:endParaRPr lang="en-CA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1124744"/>
            <a:ext cx="5558802" cy="5222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8F8531-1308-417B-9521-21520651E398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Temporal Models</a:t>
            </a:r>
            <a:endParaRPr lang="en-US" smtClean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dirty="0" smtClean="0"/>
              <a:t>Consider an evolving system</a:t>
            </a:r>
          </a:p>
          <a:p>
            <a:pPr>
              <a:lnSpc>
                <a:spcPct val="90000"/>
              </a:lnSpc>
            </a:pPr>
            <a:r>
              <a:rPr lang="en-GB" dirty="0" smtClean="0"/>
              <a:t>Represented by an unknown vector, </a:t>
            </a:r>
            <a:r>
              <a:rPr lang="en-GB" b="1" dirty="0" smtClean="0"/>
              <a:t>w</a:t>
            </a:r>
          </a:p>
          <a:p>
            <a:pPr>
              <a:lnSpc>
                <a:spcPct val="90000"/>
              </a:lnSpc>
            </a:pPr>
            <a:r>
              <a:rPr lang="en-GB" dirty="0" smtClean="0"/>
              <a:t>This is termed the </a:t>
            </a:r>
            <a:r>
              <a:rPr lang="en-GB" dirty="0" smtClean="0">
                <a:solidFill>
                  <a:srgbClr val="FF9966"/>
                </a:solidFill>
              </a:rPr>
              <a:t>state</a:t>
            </a:r>
          </a:p>
          <a:p>
            <a:pPr>
              <a:lnSpc>
                <a:spcPct val="90000"/>
              </a:lnSpc>
            </a:pPr>
            <a:r>
              <a:rPr lang="en-GB" dirty="0" smtClean="0"/>
              <a:t>Examples:</a:t>
            </a:r>
          </a:p>
          <a:p>
            <a:pPr lvl="1">
              <a:lnSpc>
                <a:spcPct val="90000"/>
              </a:lnSpc>
            </a:pPr>
            <a:r>
              <a:rPr lang="en-GB" dirty="0" smtClean="0"/>
              <a:t>2D Position of tracked object in image</a:t>
            </a:r>
          </a:p>
          <a:p>
            <a:pPr lvl="1">
              <a:lnSpc>
                <a:spcPct val="90000"/>
              </a:lnSpc>
            </a:pPr>
            <a:r>
              <a:rPr lang="en-GB" dirty="0" smtClean="0"/>
              <a:t>3D Pose of tracked object in world</a:t>
            </a:r>
          </a:p>
          <a:p>
            <a:pPr lvl="1">
              <a:lnSpc>
                <a:spcPct val="90000"/>
              </a:lnSpc>
            </a:pPr>
            <a:r>
              <a:rPr lang="en-GB" dirty="0" smtClean="0"/>
              <a:t>Joint positions of articulated model</a:t>
            </a:r>
          </a:p>
          <a:p>
            <a:pPr>
              <a:lnSpc>
                <a:spcPct val="90000"/>
              </a:lnSpc>
            </a:pPr>
            <a:r>
              <a:rPr lang="en-GB" dirty="0" smtClean="0"/>
              <a:t>OUR GOAL:  To compute the marginal posterior distribution over </a:t>
            </a:r>
            <a:r>
              <a:rPr lang="en-GB" b="1" dirty="0" smtClean="0"/>
              <a:t>w</a:t>
            </a:r>
            <a:r>
              <a:rPr lang="en-GB" dirty="0" smtClean="0"/>
              <a:t> at time t.</a:t>
            </a:r>
          </a:p>
          <a:p>
            <a:pPr lvl="1">
              <a:lnSpc>
                <a:spcPct val="90000"/>
              </a:lnSpc>
            </a:pPr>
            <a:endParaRPr lang="en-US" dirty="0" smtClean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50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  <a:noFill/>
        </p:spPr>
        <p:txBody>
          <a:bodyPr>
            <a:normAutofit/>
          </a:bodyPr>
          <a:lstStyle/>
          <a:p>
            <a:r>
              <a:rPr lang="en-CA" dirty="0" smtClean="0"/>
              <a:t>Temporal models</a:t>
            </a:r>
          </a:p>
          <a:p>
            <a:r>
              <a:rPr lang="en-CA" dirty="0" smtClean="0"/>
              <a:t>Kalman filter</a:t>
            </a:r>
          </a:p>
          <a:p>
            <a:r>
              <a:rPr lang="en-CA" dirty="0" smtClean="0"/>
              <a:t>Extended Kalman filter</a:t>
            </a:r>
          </a:p>
          <a:p>
            <a:r>
              <a:rPr lang="en-CA" dirty="0" smtClean="0"/>
              <a:t>Unscented Kalman filter</a:t>
            </a:r>
          </a:p>
          <a:p>
            <a:r>
              <a:rPr lang="en-CA" dirty="0" smtClean="0">
                <a:solidFill>
                  <a:srgbClr val="FF0000"/>
                </a:solidFill>
              </a:rPr>
              <a:t>Particle filters</a:t>
            </a:r>
          </a:p>
          <a:p>
            <a:r>
              <a:rPr lang="en-CA" dirty="0" smtClean="0"/>
              <a:t>Applications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51</a:t>
            </a:fld>
            <a:endParaRPr lang="en-CA"/>
          </a:p>
        </p:txBody>
      </p:sp>
      <p:sp>
        <p:nvSpPr>
          <p:cNvPr id="8" name="TextBox 7"/>
          <p:cNvSpPr txBox="1"/>
          <p:nvPr/>
        </p:nvSpPr>
        <p:spPr>
          <a:xfrm>
            <a:off x="2775453" y="6072206"/>
            <a:ext cx="3225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Figure from </a:t>
            </a:r>
            <a:r>
              <a:rPr lang="en-US" sz="1600" dirty="0" err="1" smtClean="0"/>
              <a:t>Isard</a:t>
            </a:r>
            <a:r>
              <a:rPr lang="en-US" sz="1600" dirty="0" smtClean="0"/>
              <a:t> &amp; Blake ECCV 1996</a:t>
            </a:r>
            <a:endParaRPr lang="en-GB" sz="1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90" y="0"/>
            <a:ext cx="8643966" cy="60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CA" dirty="0" smtClean="0"/>
              <a:t>Particle filters</a:t>
            </a:r>
            <a:endParaRPr lang="en-CA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924944"/>
            <a:ext cx="5940152" cy="1027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755577" y="1196752"/>
            <a:ext cx="76328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Key idea:  </a:t>
            </a:r>
          </a:p>
          <a:p>
            <a:endParaRPr lang="en-CA" sz="2400" dirty="0" smtClean="0"/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 smtClean="0"/>
              <a:t>Represent probability distribution as a set of weighted particles</a:t>
            </a:r>
            <a:endParaRPr lang="en-CA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55576" y="4077072"/>
            <a:ext cx="76328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Advantages and disadvantages:  </a:t>
            </a:r>
          </a:p>
          <a:p>
            <a:endParaRPr lang="en-CA" sz="2400" dirty="0" smtClean="0"/>
          </a:p>
          <a:p>
            <a:pPr marL="800100" lvl="1" indent="-342900"/>
            <a:r>
              <a:rPr lang="en-CA" sz="2400" dirty="0" smtClean="0"/>
              <a:t>+ Can represent non-Gaussian multimodal densities</a:t>
            </a:r>
          </a:p>
          <a:p>
            <a:pPr marL="800100" lvl="1" indent="-342900"/>
            <a:r>
              <a:rPr lang="en-CA" sz="2400" dirty="0" smtClean="0"/>
              <a:t>+ No need for data association</a:t>
            </a:r>
          </a:p>
          <a:p>
            <a:pPr marL="800100" lvl="1" indent="-342900"/>
            <a:r>
              <a:rPr lang="en-CA" sz="2400" dirty="0" smtClean="0"/>
              <a:t>-  Expensive</a:t>
            </a: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CA" dirty="0" smtClean="0"/>
              <a:t>Condensation Algorithm</a:t>
            </a:r>
            <a:endParaRPr lang="en-CA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 l="8003" t="97407" r="6569" b="494"/>
          <a:stretch>
            <a:fillRect/>
          </a:stretch>
        </p:blipFill>
        <p:spPr bwMode="auto">
          <a:xfrm>
            <a:off x="755576" y="6093296"/>
            <a:ext cx="8064896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 b="67362"/>
          <a:stretch>
            <a:fillRect/>
          </a:stretch>
        </p:blipFill>
        <p:spPr bwMode="auto">
          <a:xfrm>
            <a:off x="179512" y="1946506"/>
            <a:ext cx="8681713" cy="4117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83569" y="1124744"/>
            <a:ext cx="7776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u="sng" dirty="0" smtClean="0"/>
              <a:t>Stage 1:</a:t>
            </a:r>
            <a:r>
              <a:rPr lang="en-CA" sz="2400" dirty="0" smtClean="0"/>
              <a:t> Resample from weighted particles according to their weight to get </a:t>
            </a:r>
            <a:r>
              <a:rPr lang="en-CA" sz="2400" dirty="0" err="1" smtClean="0"/>
              <a:t>unweighted</a:t>
            </a:r>
            <a:r>
              <a:rPr lang="en-CA" sz="2400" dirty="0" smtClean="0"/>
              <a:t> particles</a:t>
            </a: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CA" dirty="0" smtClean="0"/>
              <a:t>Condensation Algorithm</a:t>
            </a:r>
            <a:endParaRPr lang="en-CA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 t="32953" b="34869"/>
          <a:stretch>
            <a:fillRect/>
          </a:stretch>
        </p:blipFill>
        <p:spPr bwMode="auto">
          <a:xfrm>
            <a:off x="87525" y="1988840"/>
            <a:ext cx="8778374" cy="4104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 l="8003" t="97407" r="6569" b="494"/>
          <a:stretch>
            <a:fillRect/>
          </a:stretch>
        </p:blipFill>
        <p:spPr bwMode="auto">
          <a:xfrm>
            <a:off x="539552" y="6093296"/>
            <a:ext cx="8064896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83569" y="1013827"/>
            <a:ext cx="7776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u="sng" dirty="0" smtClean="0"/>
              <a:t>Stage 2:</a:t>
            </a:r>
            <a:r>
              <a:rPr lang="en-CA" sz="2400" dirty="0" smtClean="0"/>
              <a:t> Pass </a:t>
            </a:r>
            <a:r>
              <a:rPr lang="en-CA" sz="2400" dirty="0" err="1" smtClean="0"/>
              <a:t>unweighted</a:t>
            </a:r>
            <a:r>
              <a:rPr lang="en-CA" sz="2400" dirty="0" smtClean="0"/>
              <a:t> samples through temporal model and add noise</a:t>
            </a: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CA" dirty="0" smtClean="0"/>
              <a:t>Condensation Algorithm</a:t>
            </a:r>
            <a:endParaRPr lang="en-CA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 t="65537"/>
          <a:stretch>
            <a:fillRect/>
          </a:stretch>
        </p:blipFill>
        <p:spPr bwMode="auto">
          <a:xfrm>
            <a:off x="417036" y="2060848"/>
            <a:ext cx="8331428" cy="417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83569" y="1239143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u="sng" dirty="0" smtClean="0"/>
              <a:t>Stage 3:</a:t>
            </a:r>
            <a:r>
              <a:rPr lang="en-CA" sz="2400" dirty="0" smtClean="0"/>
              <a:t> Weight samples by measurement density</a:t>
            </a: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Data Association</a:t>
            </a:r>
            <a:endParaRPr lang="en-CA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493" y="1484784"/>
            <a:ext cx="9066507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57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  <a:noFill/>
        </p:spPr>
        <p:txBody>
          <a:bodyPr>
            <a:normAutofit/>
          </a:bodyPr>
          <a:lstStyle/>
          <a:p>
            <a:r>
              <a:rPr lang="en-CA" dirty="0" smtClean="0"/>
              <a:t>Temporal models</a:t>
            </a:r>
          </a:p>
          <a:p>
            <a:r>
              <a:rPr lang="en-CA" dirty="0" smtClean="0"/>
              <a:t>Kalman filter</a:t>
            </a:r>
          </a:p>
          <a:p>
            <a:r>
              <a:rPr lang="en-CA" dirty="0" smtClean="0"/>
              <a:t>Extended Kalman filter</a:t>
            </a:r>
          </a:p>
          <a:p>
            <a:r>
              <a:rPr lang="en-CA" dirty="0" smtClean="0"/>
              <a:t>Unscented Kalman filter</a:t>
            </a:r>
          </a:p>
          <a:p>
            <a:r>
              <a:rPr lang="en-CA" dirty="0" smtClean="0"/>
              <a:t>Particle filters</a:t>
            </a:r>
          </a:p>
          <a:p>
            <a:r>
              <a:rPr lang="en-CA" dirty="0" smtClean="0">
                <a:solidFill>
                  <a:srgbClr val="FF0000"/>
                </a:solidFill>
              </a:rPr>
              <a:t>Applications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CEF1F2-2217-48A4-AAB2-42D19C6CD6E7}" type="slidenum">
              <a:rPr lang="en-US"/>
              <a:pPr>
                <a:defRPr/>
              </a:pPr>
              <a:t>58</a:t>
            </a:fld>
            <a:endParaRPr lang="en-US"/>
          </a:p>
        </p:txBody>
      </p:sp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pedestrians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5668" y="1340768"/>
            <a:ext cx="8840828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2160" y="5773184"/>
            <a:ext cx="3024336" cy="320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3F058C-9911-4036-B771-85A29F4C637C}" type="slidenum">
              <a:rPr lang="en-US"/>
              <a:pPr>
                <a:defRPr/>
              </a:pPr>
              <a:t>59</a:t>
            </a:fld>
            <a:endParaRPr lang="en-US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20272" y="6061670"/>
            <a:ext cx="189547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Tracking contour in clutter</a:t>
            </a: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309142"/>
            <a:ext cx="8640960" cy="473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6D712A-4F52-4D68-B4D6-873948C233CE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Estimating State</a:t>
            </a:r>
            <a:endParaRPr lang="en-US" smtClean="0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>
              <a:buFontTx/>
              <a:buNone/>
            </a:pPr>
            <a:r>
              <a:rPr lang="en-GB" sz="2800" dirty="0" smtClean="0"/>
              <a:t>Two contributions to estimating the state:</a:t>
            </a:r>
          </a:p>
          <a:p>
            <a:pPr marL="609600" indent="-609600">
              <a:buFontTx/>
              <a:buAutoNum type="arabicPeriod"/>
            </a:pPr>
            <a:r>
              <a:rPr lang="en-GB" sz="2800" dirty="0" smtClean="0"/>
              <a:t>A set of </a:t>
            </a:r>
            <a:r>
              <a:rPr lang="en-GB" sz="2800" dirty="0" smtClean="0">
                <a:solidFill>
                  <a:srgbClr val="FF9966"/>
                </a:solidFill>
              </a:rPr>
              <a:t>measurements</a:t>
            </a:r>
            <a:r>
              <a:rPr lang="en-GB" sz="2800" dirty="0" smtClean="0"/>
              <a:t> </a:t>
            </a:r>
            <a:r>
              <a:rPr lang="en-GB" sz="2800" b="1" dirty="0" err="1" smtClean="0"/>
              <a:t>x</a:t>
            </a:r>
            <a:r>
              <a:rPr lang="en-GB" sz="2800" baseline="-25000" dirty="0" err="1" smtClean="0"/>
              <a:t>t</a:t>
            </a:r>
            <a:r>
              <a:rPr lang="en-GB" sz="2800" dirty="0" smtClean="0"/>
              <a:t>, which provide information about the state </a:t>
            </a:r>
            <a:r>
              <a:rPr lang="en-GB" sz="2800" b="1" dirty="0" smtClean="0"/>
              <a:t>w</a:t>
            </a:r>
            <a:r>
              <a:rPr lang="en-GB" sz="2800" baseline="-25000" dirty="0" smtClean="0"/>
              <a:t>t</a:t>
            </a:r>
            <a:r>
              <a:rPr lang="en-GB" sz="2800" dirty="0" smtClean="0"/>
              <a:t> at time t.  This is a generative model:  the measurements are derived from the state using a known probability relation Pr(</a:t>
            </a:r>
            <a:r>
              <a:rPr lang="en-GB" sz="2800" b="1" dirty="0" smtClean="0"/>
              <a:t>x</a:t>
            </a:r>
            <a:r>
              <a:rPr lang="en-GB" sz="2800" baseline="-25000" dirty="0" smtClean="0"/>
              <a:t>t</a:t>
            </a:r>
            <a:r>
              <a:rPr lang="en-GB" sz="2800" dirty="0" smtClean="0"/>
              <a:t>|</a:t>
            </a:r>
            <a:r>
              <a:rPr lang="en-GB" sz="2800" b="1" dirty="0" smtClean="0"/>
              <a:t>w</a:t>
            </a:r>
            <a:r>
              <a:rPr lang="en-GB" sz="2800" baseline="-25000" dirty="0" smtClean="0"/>
              <a:t>1</a:t>
            </a:r>
            <a:r>
              <a:rPr lang="en-GB" sz="2800" dirty="0" smtClean="0"/>
              <a:t>…</a:t>
            </a:r>
            <a:r>
              <a:rPr lang="en-GB" sz="2800" b="1" dirty="0" err="1" smtClean="0"/>
              <a:t>w</a:t>
            </a:r>
            <a:r>
              <a:rPr lang="en-GB" sz="2800" baseline="-25000" dirty="0" err="1" smtClean="0"/>
              <a:t>T</a:t>
            </a:r>
            <a:r>
              <a:rPr lang="en-GB" sz="2800" dirty="0" smtClean="0"/>
              <a:t>)</a:t>
            </a:r>
          </a:p>
          <a:p>
            <a:pPr marL="609600" indent="-609600">
              <a:buFontTx/>
              <a:buAutoNum type="arabicPeriod"/>
            </a:pPr>
            <a:r>
              <a:rPr lang="en-GB" sz="2800" dirty="0" smtClean="0"/>
              <a:t>A </a:t>
            </a:r>
            <a:r>
              <a:rPr lang="en-GB" sz="2800" dirty="0" smtClean="0">
                <a:solidFill>
                  <a:srgbClr val="FF9966"/>
                </a:solidFill>
              </a:rPr>
              <a:t>time series model</a:t>
            </a:r>
            <a:r>
              <a:rPr lang="en-GB" sz="2800" dirty="0" smtClean="0"/>
              <a:t>, which says something about the expected way that the system will evolve e.g., Pr(</a:t>
            </a:r>
            <a:r>
              <a:rPr lang="en-GB" sz="2800" b="1" dirty="0" smtClean="0"/>
              <a:t>w</a:t>
            </a:r>
            <a:r>
              <a:rPr lang="en-GB" sz="2800" baseline="-25000" dirty="0" smtClean="0"/>
              <a:t>t</a:t>
            </a:r>
            <a:r>
              <a:rPr lang="en-GB" sz="2800" dirty="0" smtClean="0"/>
              <a:t>|</a:t>
            </a:r>
            <a:r>
              <a:rPr lang="en-GB" sz="2800" b="1" dirty="0" smtClean="0"/>
              <a:t>w</a:t>
            </a:r>
            <a:r>
              <a:rPr lang="en-GB" sz="2800" baseline="-25000" dirty="0" smtClean="0"/>
              <a:t>1</a:t>
            </a:r>
            <a:r>
              <a:rPr lang="en-GB" sz="2800" dirty="0" smtClean="0"/>
              <a:t>...</a:t>
            </a:r>
            <a:r>
              <a:rPr lang="en-GB" sz="2800" b="1" dirty="0" smtClean="0"/>
              <a:t>w</a:t>
            </a:r>
            <a:r>
              <a:rPr lang="en-GB" sz="2800" baseline="-25000" dirty="0" smtClean="0"/>
              <a:t>t-1</a:t>
            </a:r>
            <a:r>
              <a:rPr lang="en-GB" sz="2800" dirty="0" smtClean="0"/>
              <a:t>,</a:t>
            </a:r>
            <a:r>
              <a:rPr lang="en-GB" sz="2800" b="1" dirty="0" smtClean="0"/>
              <a:t>w</a:t>
            </a:r>
            <a:r>
              <a:rPr lang="en-GB" sz="2800" baseline="-25000" dirty="0" smtClean="0"/>
              <a:t>t+1</a:t>
            </a:r>
            <a:r>
              <a:rPr lang="en-GB" sz="2800" dirty="0" smtClean="0"/>
              <a:t>…</a:t>
            </a:r>
            <a:r>
              <a:rPr lang="en-GB" sz="2800" b="1" dirty="0" err="1" smtClean="0"/>
              <a:t>w</a:t>
            </a:r>
            <a:r>
              <a:rPr lang="en-GB" sz="2800" baseline="-25000" dirty="0" err="1" smtClean="0"/>
              <a:t>T</a:t>
            </a:r>
            <a:r>
              <a:rPr lang="en-GB" sz="2800" dirty="0" smtClean="0"/>
              <a:t>)</a:t>
            </a:r>
            <a:endParaRPr lang="en-US" sz="2800" dirty="0" smtClean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0FEEFC-CA35-4753-B960-4670940E0389}" type="slidenum">
              <a:rPr lang="en-US"/>
              <a:pPr>
                <a:defRPr/>
              </a:pPr>
              <a:t>60</a:t>
            </a:fld>
            <a:endParaRPr lang="en-US"/>
          </a:p>
        </p:txBody>
      </p:sp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Simultaneous localization and mapping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484784"/>
            <a:ext cx="8591650" cy="42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4208" y="5805264"/>
            <a:ext cx="2457251" cy="335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61</a:t>
            </a:fld>
            <a:endParaRPr lang="en-CA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250" y="66675"/>
            <a:ext cx="8953500" cy="672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Temporal Models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1340768"/>
            <a:ext cx="5348616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 smtClean="0"/>
              <a:t>Only the immediate past matters (Markov)</a:t>
            </a:r>
          </a:p>
          <a:p>
            <a:endParaRPr lang="en-CA" sz="1700" dirty="0" smtClean="0"/>
          </a:p>
          <a:p>
            <a:pPr lvl="1"/>
            <a:r>
              <a:rPr lang="en-CA" dirty="0" smtClean="0"/>
              <a:t>the probability of the state at time t is conditionally independent of states at times 1...t-2 given the state at time t-1.</a:t>
            </a:r>
          </a:p>
          <a:p>
            <a:endParaRPr lang="en-CA" dirty="0" smtClean="0"/>
          </a:p>
          <a:p>
            <a:r>
              <a:rPr lang="en-CA" dirty="0" smtClean="0"/>
              <a:t>Measurements depend on only the current state</a:t>
            </a:r>
          </a:p>
          <a:p>
            <a:endParaRPr lang="en-CA" sz="1700" dirty="0" smtClean="0"/>
          </a:p>
          <a:p>
            <a:pPr lvl="1"/>
            <a:r>
              <a:rPr lang="en-CA" dirty="0" smtClean="0"/>
              <a:t>the likelihood of the measurements at time t is conditionally independent of all of the other measurements and the states at times 1...t-1, t+1..t given the state at time t.</a:t>
            </a:r>
            <a:endParaRPr lang="en-CA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Assumptions</a:t>
            </a:r>
            <a:endParaRPr kumimoji="0" lang="en-US" sz="4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Graphical Model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1772816"/>
            <a:ext cx="2011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>
                <a:solidFill>
                  <a:schemeClr val="tx2"/>
                </a:solidFill>
              </a:rPr>
              <a:t>World states</a:t>
            </a:r>
            <a:endParaRPr lang="en-CA" sz="2800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5589240"/>
            <a:ext cx="2382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>
                <a:solidFill>
                  <a:srgbClr val="C00000"/>
                </a:solidFill>
              </a:rPr>
              <a:t>Measurements</a:t>
            </a:r>
            <a:endParaRPr lang="en-CA" sz="2800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420888"/>
            <a:ext cx="7701668" cy="3069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IMON@CLDYWINFUVWYY5L6" val="416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21009</TotalTime>
  <Words>1905</Words>
  <Application>Microsoft Office PowerPoint</Application>
  <PresentationFormat>On-screen Show (4:3)</PresentationFormat>
  <Paragraphs>351</Paragraphs>
  <Slides>61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Office Theme</vt:lpstr>
      <vt:lpstr>Computer vision: models, learning and inference</vt:lpstr>
      <vt:lpstr>Slide 2</vt:lpstr>
      <vt:lpstr>Goal</vt:lpstr>
      <vt:lpstr>Structure</vt:lpstr>
      <vt:lpstr>Temporal Models</vt:lpstr>
      <vt:lpstr>Estimating State</vt:lpstr>
      <vt:lpstr>Temporal Models</vt:lpstr>
      <vt:lpstr>Slide 8</vt:lpstr>
      <vt:lpstr>Graphical Model</vt:lpstr>
      <vt:lpstr>Recursive Estimation</vt:lpstr>
      <vt:lpstr>Computing the prior (time evolution)</vt:lpstr>
      <vt:lpstr>Summary</vt:lpstr>
      <vt:lpstr>Structure</vt:lpstr>
      <vt:lpstr>Kalman Filter</vt:lpstr>
      <vt:lpstr>The Kalman Filter</vt:lpstr>
      <vt:lpstr>Kalman Filter Definition</vt:lpstr>
      <vt:lpstr>Kalman Filter Definition</vt:lpstr>
      <vt:lpstr>Temporal evolution (Prediction)</vt:lpstr>
      <vt:lpstr>Measurement incorporation</vt:lpstr>
      <vt:lpstr>Kalman Filter</vt:lpstr>
      <vt:lpstr>Mean Term</vt:lpstr>
      <vt:lpstr>Covariance Term</vt:lpstr>
      <vt:lpstr>Final Kalman Filter Equation</vt:lpstr>
      <vt:lpstr>Kalman Filter Summary</vt:lpstr>
      <vt:lpstr>Kalman Filter Example 1</vt:lpstr>
      <vt:lpstr>Kalman Filter Example 2</vt:lpstr>
      <vt:lpstr>Smoothing</vt:lpstr>
      <vt:lpstr>Fixed lag smoother</vt:lpstr>
      <vt:lpstr>Fixed-lag Kalman Smoothing</vt:lpstr>
      <vt:lpstr>Fixed interval smoothing</vt:lpstr>
      <vt:lpstr>Temporal Models</vt:lpstr>
      <vt:lpstr>Slide 32</vt:lpstr>
      <vt:lpstr>Problems with the Kalman filter</vt:lpstr>
      <vt:lpstr>Structure</vt:lpstr>
      <vt:lpstr>Roadmap</vt:lpstr>
      <vt:lpstr>Extended Kalman Filter</vt:lpstr>
      <vt:lpstr>Jacobians</vt:lpstr>
      <vt:lpstr>Extended Kalman Filter Equations</vt:lpstr>
      <vt:lpstr>Extended Kalman Filter</vt:lpstr>
      <vt:lpstr>Problems with EKF</vt:lpstr>
      <vt:lpstr>Structure</vt:lpstr>
      <vt:lpstr>Unscented Kalman Filter</vt:lpstr>
      <vt:lpstr>Unscented Kalman Filter</vt:lpstr>
      <vt:lpstr>One possible scheme</vt:lpstr>
      <vt:lpstr>Reconstitution</vt:lpstr>
      <vt:lpstr>Unscented Kalman Filter</vt:lpstr>
      <vt:lpstr>Measurement incorporation</vt:lpstr>
      <vt:lpstr>Measurement incorporation</vt:lpstr>
      <vt:lpstr>Problems with UKF</vt:lpstr>
      <vt:lpstr>Structure</vt:lpstr>
      <vt:lpstr>Slide 51</vt:lpstr>
      <vt:lpstr>Particle filters</vt:lpstr>
      <vt:lpstr>Condensation Algorithm</vt:lpstr>
      <vt:lpstr>Condensation Algorithm</vt:lpstr>
      <vt:lpstr>Condensation Algorithm</vt:lpstr>
      <vt:lpstr>Data Association</vt:lpstr>
      <vt:lpstr>Structure</vt:lpstr>
      <vt:lpstr>Tracking pedestrians</vt:lpstr>
      <vt:lpstr>Tracking contour in clutter</vt:lpstr>
      <vt:lpstr>Simultaneous localization and mapping</vt:lpstr>
      <vt:lpstr>Slide 61</vt:lpstr>
    </vt:vector>
  </TitlesOfParts>
  <Company>UCL Computer Science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models, learning and inference</dc:title>
  <dc:creator>Simon</dc:creator>
  <cp:lastModifiedBy>Gabriel Brostow</cp:lastModifiedBy>
  <cp:revision>123</cp:revision>
  <dcterms:created xsi:type="dcterms:W3CDTF">2011-06-01T16:56:42Z</dcterms:created>
  <dcterms:modified xsi:type="dcterms:W3CDTF">2013-12-13T15:49:18Z</dcterms:modified>
</cp:coreProperties>
</file>